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32"/>
  </p:notesMasterIdLst>
  <p:handoutMasterIdLst>
    <p:handoutMasterId r:id="rId33"/>
  </p:handoutMasterIdLst>
  <p:sldIdLst>
    <p:sldId id="259" r:id="rId2"/>
    <p:sldId id="261" r:id="rId3"/>
    <p:sldId id="277" r:id="rId4"/>
    <p:sldId id="278" r:id="rId5"/>
    <p:sldId id="280" r:id="rId6"/>
    <p:sldId id="279" r:id="rId7"/>
    <p:sldId id="262" r:id="rId8"/>
    <p:sldId id="264" r:id="rId9"/>
    <p:sldId id="265" r:id="rId10"/>
    <p:sldId id="260" r:id="rId11"/>
    <p:sldId id="286" r:id="rId12"/>
    <p:sldId id="287" r:id="rId13"/>
    <p:sldId id="288" r:id="rId14"/>
    <p:sldId id="289" r:id="rId15"/>
    <p:sldId id="268" r:id="rId16"/>
    <p:sldId id="269" r:id="rId17"/>
    <p:sldId id="270" r:id="rId18"/>
    <p:sldId id="271" r:id="rId19"/>
    <p:sldId id="272" r:id="rId20"/>
    <p:sldId id="273" r:id="rId21"/>
    <p:sldId id="283" r:id="rId22"/>
    <p:sldId id="285" r:id="rId23"/>
    <p:sldId id="292" r:id="rId24"/>
    <p:sldId id="290" r:id="rId25"/>
    <p:sldId id="291" r:id="rId26"/>
    <p:sldId id="266" r:id="rId27"/>
    <p:sldId id="267" r:id="rId28"/>
    <p:sldId id="276" r:id="rId29"/>
    <p:sldId id="281" r:id="rId30"/>
    <p:sldId id="282" r:id="rId31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842"/>
    <a:srgbClr val="A89FFF"/>
    <a:srgbClr val="6E69AA"/>
    <a:srgbClr val="1EDB63"/>
    <a:srgbClr val="323641"/>
    <a:srgbClr val="7C7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0A75FD-8DE2-D747-B497-9C1E55146EC5}" v="198" dt="2022-11-14T11:49:49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56"/>
    <p:restoredTop sz="95761"/>
  </p:normalViewPr>
  <p:slideViewPr>
    <p:cSldViewPr snapToGrid="0">
      <p:cViewPr varScale="1">
        <p:scale>
          <a:sx n="93" d="100"/>
          <a:sy n="93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57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n Thommen (BFSU)" userId="114fc4cf-2074-4b57-9a03-d1e712c2113b" providerId="ADAL" clId="{F00A75FD-8DE2-D747-B497-9C1E55146EC5}"/>
    <pc:docChg chg="delSld modSld modNotesMaster modHandout">
      <pc:chgData name="Karin Thommen (BFSU)" userId="114fc4cf-2074-4b57-9a03-d1e712c2113b" providerId="ADAL" clId="{F00A75FD-8DE2-D747-B497-9C1E55146EC5}" dt="2022-11-14T11:55:32.134" v="33" actId="2085"/>
      <pc:docMkLst>
        <pc:docMk/>
      </pc:docMkLst>
      <pc:sldChg chg="modSp del mod">
        <pc:chgData name="Karin Thommen (BFSU)" userId="114fc4cf-2074-4b57-9a03-d1e712c2113b" providerId="ADAL" clId="{F00A75FD-8DE2-D747-B497-9C1E55146EC5}" dt="2022-11-14T00:29:24.022" v="3" actId="2696"/>
        <pc:sldMkLst>
          <pc:docMk/>
          <pc:sldMk cId="2258256030" sldId="257"/>
        </pc:sldMkLst>
        <pc:spChg chg="mod">
          <ac:chgData name="Karin Thommen (BFSU)" userId="114fc4cf-2074-4b57-9a03-d1e712c2113b" providerId="ADAL" clId="{F00A75FD-8DE2-D747-B497-9C1E55146EC5}" dt="2022-11-14T00:29:16.810" v="2" actId="20577"/>
          <ac:spMkLst>
            <pc:docMk/>
            <pc:sldMk cId="2258256030" sldId="257"/>
            <ac:spMk id="3" creationId="{5DB259AD-BF3A-D855-1EC9-8195C86A7EA5}"/>
          </ac:spMkLst>
        </pc:spChg>
      </pc:sldChg>
      <pc:sldChg chg="modSp mod modAnim">
        <pc:chgData name="Karin Thommen (BFSU)" userId="114fc4cf-2074-4b57-9a03-d1e712c2113b" providerId="ADAL" clId="{F00A75FD-8DE2-D747-B497-9C1E55146EC5}" dt="2022-11-14T11:54:05.006" v="28" actId="2085"/>
        <pc:sldMkLst>
          <pc:docMk/>
          <pc:sldMk cId="2485502668" sldId="269"/>
        </pc:sldMkLst>
        <pc:spChg chg="mod">
          <ac:chgData name="Karin Thommen (BFSU)" userId="114fc4cf-2074-4b57-9a03-d1e712c2113b" providerId="ADAL" clId="{F00A75FD-8DE2-D747-B497-9C1E55146EC5}" dt="2022-11-14T11:54:05.006" v="28" actId="2085"/>
          <ac:spMkLst>
            <pc:docMk/>
            <pc:sldMk cId="2485502668" sldId="269"/>
            <ac:spMk id="4" creationId="{F5565F1A-809B-EDAB-A9A3-C856E0F6380F}"/>
          </ac:spMkLst>
        </pc:spChg>
        <pc:spChg chg="mod">
          <ac:chgData name="Karin Thommen (BFSU)" userId="114fc4cf-2074-4b57-9a03-d1e712c2113b" providerId="ADAL" clId="{F00A75FD-8DE2-D747-B497-9C1E55146EC5}" dt="2022-11-14T11:54:05.006" v="28" actId="2085"/>
          <ac:spMkLst>
            <pc:docMk/>
            <pc:sldMk cId="2485502668" sldId="269"/>
            <ac:spMk id="5" creationId="{725AD0A7-A873-59BE-0263-3F8F332FEBE3}"/>
          </ac:spMkLst>
        </pc:spChg>
        <pc:spChg chg="mod">
          <ac:chgData name="Karin Thommen (BFSU)" userId="114fc4cf-2074-4b57-9a03-d1e712c2113b" providerId="ADAL" clId="{F00A75FD-8DE2-D747-B497-9C1E55146EC5}" dt="2022-11-14T11:54:05.006" v="28" actId="2085"/>
          <ac:spMkLst>
            <pc:docMk/>
            <pc:sldMk cId="2485502668" sldId="269"/>
            <ac:spMk id="6" creationId="{78BB12BA-D957-2B58-DD61-4F7BE25B478B}"/>
          </ac:spMkLst>
        </pc:spChg>
        <pc:spChg chg="mod">
          <ac:chgData name="Karin Thommen (BFSU)" userId="114fc4cf-2074-4b57-9a03-d1e712c2113b" providerId="ADAL" clId="{F00A75FD-8DE2-D747-B497-9C1E55146EC5}" dt="2022-11-14T11:54:05.006" v="28" actId="2085"/>
          <ac:spMkLst>
            <pc:docMk/>
            <pc:sldMk cId="2485502668" sldId="269"/>
            <ac:spMk id="7" creationId="{FDC4D29A-E350-A234-EAD7-E56556E842F6}"/>
          </ac:spMkLst>
        </pc:spChg>
      </pc:sldChg>
      <pc:sldChg chg="modSp mod modAnim">
        <pc:chgData name="Karin Thommen (BFSU)" userId="114fc4cf-2074-4b57-9a03-d1e712c2113b" providerId="ADAL" clId="{F00A75FD-8DE2-D747-B497-9C1E55146EC5}" dt="2022-11-14T11:54:14.671" v="29" actId="2085"/>
        <pc:sldMkLst>
          <pc:docMk/>
          <pc:sldMk cId="4088613208" sldId="270"/>
        </pc:sldMkLst>
        <pc:spChg chg="mod">
          <ac:chgData name="Karin Thommen (BFSU)" userId="114fc4cf-2074-4b57-9a03-d1e712c2113b" providerId="ADAL" clId="{F00A75FD-8DE2-D747-B497-9C1E55146EC5}" dt="2022-11-14T11:54:14.671" v="29" actId="2085"/>
          <ac:spMkLst>
            <pc:docMk/>
            <pc:sldMk cId="4088613208" sldId="270"/>
            <ac:spMk id="4" creationId="{F5565F1A-809B-EDAB-A9A3-C856E0F6380F}"/>
          </ac:spMkLst>
        </pc:spChg>
        <pc:spChg chg="mod">
          <ac:chgData name="Karin Thommen (BFSU)" userId="114fc4cf-2074-4b57-9a03-d1e712c2113b" providerId="ADAL" clId="{F00A75FD-8DE2-D747-B497-9C1E55146EC5}" dt="2022-11-14T11:54:14.671" v="29" actId="2085"/>
          <ac:spMkLst>
            <pc:docMk/>
            <pc:sldMk cId="4088613208" sldId="270"/>
            <ac:spMk id="5" creationId="{725AD0A7-A873-59BE-0263-3F8F332FEBE3}"/>
          </ac:spMkLst>
        </pc:spChg>
        <pc:spChg chg="mod">
          <ac:chgData name="Karin Thommen (BFSU)" userId="114fc4cf-2074-4b57-9a03-d1e712c2113b" providerId="ADAL" clId="{F00A75FD-8DE2-D747-B497-9C1E55146EC5}" dt="2022-11-14T11:54:14.671" v="29" actId="2085"/>
          <ac:spMkLst>
            <pc:docMk/>
            <pc:sldMk cId="4088613208" sldId="270"/>
            <ac:spMk id="6" creationId="{78BB12BA-D957-2B58-DD61-4F7BE25B478B}"/>
          </ac:spMkLst>
        </pc:spChg>
        <pc:spChg chg="mod">
          <ac:chgData name="Karin Thommen (BFSU)" userId="114fc4cf-2074-4b57-9a03-d1e712c2113b" providerId="ADAL" clId="{F00A75FD-8DE2-D747-B497-9C1E55146EC5}" dt="2022-11-14T11:54:14.671" v="29" actId="2085"/>
          <ac:spMkLst>
            <pc:docMk/>
            <pc:sldMk cId="4088613208" sldId="270"/>
            <ac:spMk id="7" creationId="{FDC4D29A-E350-A234-EAD7-E56556E842F6}"/>
          </ac:spMkLst>
        </pc:spChg>
      </pc:sldChg>
      <pc:sldChg chg="modSp mod modAnim">
        <pc:chgData name="Karin Thommen (BFSU)" userId="114fc4cf-2074-4b57-9a03-d1e712c2113b" providerId="ADAL" clId="{F00A75FD-8DE2-D747-B497-9C1E55146EC5}" dt="2022-11-14T11:54:22.936" v="30" actId="2085"/>
        <pc:sldMkLst>
          <pc:docMk/>
          <pc:sldMk cId="3226022286" sldId="271"/>
        </pc:sldMkLst>
        <pc:spChg chg="mod">
          <ac:chgData name="Karin Thommen (BFSU)" userId="114fc4cf-2074-4b57-9a03-d1e712c2113b" providerId="ADAL" clId="{F00A75FD-8DE2-D747-B497-9C1E55146EC5}" dt="2022-11-14T11:54:22.936" v="30" actId="2085"/>
          <ac:spMkLst>
            <pc:docMk/>
            <pc:sldMk cId="3226022286" sldId="271"/>
            <ac:spMk id="4" creationId="{F5565F1A-809B-EDAB-A9A3-C856E0F6380F}"/>
          </ac:spMkLst>
        </pc:spChg>
        <pc:spChg chg="mod">
          <ac:chgData name="Karin Thommen (BFSU)" userId="114fc4cf-2074-4b57-9a03-d1e712c2113b" providerId="ADAL" clId="{F00A75FD-8DE2-D747-B497-9C1E55146EC5}" dt="2022-11-14T11:54:22.936" v="30" actId="2085"/>
          <ac:spMkLst>
            <pc:docMk/>
            <pc:sldMk cId="3226022286" sldId="271"/>
            <ac:spMk id="5" creationId="{725AD0A7-A873-59BE-0263-3F8F332FEBE3}"/>
          </ac:spMkLst>
        </pc:spChg>
      </pc:sldChg>
      <pc:sldChg chg="modSp mod modAnim">
        <pc:chgData name="Karin Thommen (BFSU)" userId="114fc4cf-2074-4b57-9a03-d1e712c2113b" providerId="ADAL" clId="{F00A75FD-8DE2-D747-B497-9C1E55146EC5}" dt="2022-11-14T11:55:32.134" v="33" actId="2085"/>
        <pc:sldMkLst>
          <pc:docMk/>
          <pc:sldMk cId="4152394352" sldId="272"/>
        </pc:sldMkLst>
        <pc:spChg chg="mod">
          <ac:chgData name="Karin Thommen (BFSU)" userId="114fc4cf-2074-4b57-9a03-d1e712c2113b" providerId="ADAL" clId="{F00A75FD-8DE2-D747-B497-9C1E55146EC5}" dt="2022-11-14T11:55:32.134" v="33" actId="2085"/>
          <ac:spMkLst>
            <pc:docMk/>
            <pc:sldMk cId="4152394352" sldId="272"/>
            <ac:spMk id="4" creationId="{F5565F1A-809B-EDAB-A9A3-C856E0F6380F}"/>
          </ac:spMkLst>
        </pc:spChg>
        <pc:spChg chg="mod">
          <ac:chgData name="Karin Thommen (BFSU)" userId="114fc4cf-2074-4b57-9a03-d1e712c2113b" providerId="ADAL" clId="{F00A75FD-8DE2-D747-B497-9C1E55146EC5}" dt="2022-11-14T11:55:32.134" v="33" actId="2085"/>
          <ac:spMkLst>
            <pc:docMk/>
            <pc:sldMk cId="4152394352" sldId="272"/>
            <ac:spMk id="5" creationId="{725AD0A7-A873-59BE-0263-3F8F332FEBE3}"/>
          </ac:spMkLst>
        </pc:spChg>
        <pc:spChg chg="mod">
          <ac:chgData name="Karin Thommen (BFSU)" userId="114fc4cf-2074-4b57-9a03-d1e712c2113b" providerId="ADAL" clId="{F00A75FD-8DE2-D747-B497-9C1E55146EC5}" dt="2022-11-14T11:54:27.268" v="31" actId="2085"/>
          <ac:spMkLst>
            <pc:docMk/>
            <pc:sldMk cId="4152394352" sldId="272"/>
            <ac:spMk id="6" creationId="{78BB12BA-D957-2B58-DD61-4F7BE25B478B}"/>
          </ac:spMkLst>
        </pc:spChg>
        <pc:spChg chg="mod">
          <ac:chgData name="Karin Thommen (BFSU)" userId="114fc4cf-2074-4b57-9a03-d1e712c2113b" providerId="ADAL" clId="{F00A75FD-8DE2-D747-B497-9C1E55146EC5}" dt="2022-11-14T11:54:27.268" v="31" actId="2085"/>
          <ac:spMkLst>
            <pc:docMk/>
            <pc:sldMk cId="4152394352" sldId="272"/>
            <ac:spMk id="7" creationId="{FDC4D29A-E350-A234-EAD7-E56556E842F6}"/>
          </ac:spMkLst>
        </pc:spChg>
        <pc:spChg chg="mod">
          <ac:chgData name="Karin Thommen (BFSU)" userId="114fc4cf-2074-4b57-9a03-d1e712c2113b" providerId="ADAL" clId="{F00A75FD-8DE2-D747-B497-9C1E55146EC5}" dt="2022-11-14T11:55:29.253" v="32" actId="2085"/>
          <ac:spMkLst>
            <pc:docMk/>
            <pc:sldMk cId="4152394352" sldId="272"/>
            <ac:spMk id="8" creationId="{DB05BA97-1C96-5F8E-F02D-6DD19AA77D73}"/>
          </ac:spMkLst>
        </pc:spChg>
      </pc:sldChg>
      <pc:sldChg chg="modAnim">
        <pc:chgData name="Karin Thommen (BFSU)" userId="114fc4cf-2074-4b57-9a03-d1e712c2113b" providerId="ADAL" clId="{F00A75FD-8DE2-D747-B497-9C1E55146EC5}" dt="2022-11-14T11:49:49.656" v="27"/>
        <pc:sldMkLst>
          <pc:docMk/>
          <pc:sldMk cId="2172867948" sldId="2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48D2AD5-0A01-3383-E0F3-5D774C0DD6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EEA5D6-871B-BAA2-57D1-E938E5808A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D9A31-C868-EF4A-9545-2E11EC707AAF}" type="datetimeFigureOut">
              <a:rPr lang="de-DE" smtClean="0"/>
              <a:t>14.11.22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4F237-B114-E678-4D61-EDF01DB4CD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3C8E2A-5C28-E065-AA19-D614B33EF5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A1ACD-CBE5-7042-A06C-0D8A92493A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42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0B537-6F90-7949-B952-644106EB7C62}" type="datetimeFigureOut">
              <a:rPr lang="de-DE" smtClean="0"/>
              <a:t>14.11.22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D98D2-9DCB-FB4A-9C49-E712953879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25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70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701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03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783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31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787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199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696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571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03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90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597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305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589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863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984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603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096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190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947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581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03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136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932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30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42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272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642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51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D98D2-9DCB-FB4A-9C49-E7129538799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04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0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5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0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5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7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1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4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9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7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2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onsolas" panose="020B0609020204030204" pitchFamily="49" charset="0"/>
          <a:ea typeface="+mj-ea"/>
          <a:cs typeface="Consolas" panose="020B060902020403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chatbotslife.com/the-robot-powered-internet-5b8127b3428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nzlbyTZsQ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, Automat enthält.&#10;&#10;Automatisch generierte Beschreibung">
            <a:extLst>
              <a:ext uri="{FF2B5EF4-FFF2-40B4-BE49-F238E27FC236}">
                <a16:creationId xmlns:a16="http://schemas.microsoft.com/office/drawing/2014/main" id="{2ED1422F-00BC-900D-651D-F3E6ED088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255"/>
          <a:stretch/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0DE889E-4A46-C072-51E2-9F587583DA6A}"/>
              </a:ext>
            </a:extLst>
          </p:cNvPr>
          <p:cNvSpPr txBox="1"/>
          <p:nvPr/>
        </p:nvSpPr>
        <p:spPr>
          <a:xfrm>
            <a:off x="9601226" y="6870700"/>
            <a:ext cx="259077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DE" sz="700">
                <a:solidFill>
                  <a:srgbClr val="FFFFFF"/>
                </a:solidFill>
              </a:rPr>
              <a:t>"</a:t>
            </a:r>
            <a:r>
              <a:rPr lang="de-DE" sz="700">
                <a:solidFill>
                  <a:srgbClr val="FFFFFF"/>
                </a:solidFill>
                <a:hlinkClick r:id="rId4" tooltip="https://chatbotslife.com/the-robot-powered-internet-5b8127b3428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DE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de-DE" sz="700">
              <a:solidFill>
                <a:srgbClr val="FFFFF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C87839-3D37-9E54-345C-4B35BA3B7DF6}"/>
              </a:ext>
            </a:extLst>
          </p:cNvPr>
          <p:cNvSpPr txBox="1"/>
          <p:nvPr/>
        </p:nvSpPr>
        <p:spPr>
          <a:xfrm>
            <a:off x="7243442" y="4985858"/>
            <a:ext cx="471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latin typeface="Consolas" panose="020B0609020204030204" pitchFamily="49" charset="0"/>
                <a:cs typeface="Consolas" panose="020B0609020204030204" pitchFamily="49" charset="0"/>
              </a:rPr>
              <a:t>Chatbots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23AE019-35C7-65BC-3AFF-5159D87CDDB9}"/>
              </a:ext>
            </a:extLst>
          </p:cNvPr>
          <p:cNvSpPr txBox="1"/>
          <p:nvPr/>
        </p:nvSpPr>
        <p:spPr>
          <a:xfrm>
            <a:off x="7243442" y="5723548"/>
            <a:ext cx="4513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nsolas" panose="020B0609020204030204" pitchFamily="49" charset="0"/>
                <a:cs typeface="Consolas" panose="020B0609020204030204" pitchFamily="49" charset="0"/>
              </a:rPr>
              <a:t>Eine Maschine als Gesprächspartner*in</a:t>
            </a:r>
          </a:p>
        </p:txBody>
      </p:sp>
    </p:spTree>
    <p:extLst>
      <p:ext uri="{BB962C8B-B14F-4D97-AF65-F5344CB8AC3E}">
        <p14:creationId xmlns:p14="http://schemas.microsoft.com/office/powerpoint/2010/main" val="1136114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468EA-B1F0-0591-A691-6B20561C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 eine Maschine </a:t>
            </a:r>
            <a:r>
              <a:rPr lang="de-DE" dirty="0">
                <a:solidFill>
                  <a:srgbClr val="A89FFF"/>
                </a:solidFill>
              </a:rPr>
              <a:t>intelligent</a:t>
            </a:r>
            <a:r>
              <a:rPr lang="de-DE" dirty="0"/>
              <a:t>, wenn sie 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0B9C1-CE61-FBD0-5F2A-E1A3C652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239"/>
            <a:ext cx="10515600" cy="3493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000" dirty="0"/>
              <a:t>... individuelle Antworten auf Fragen geben kann und lernfähig ist? </a:t>
            </a:r>
          </a:p>
        </p:txBody>
      </p:sp>
    </p:spTree>
    <p:extLst>
      <p:ext uri="{BB962C8B-B14F-4D97-AF65-F5344CB8AC3E}">
        <p14:creationId xmlns:p14="http://schemas.microsoft.com/office/powerpoint/2010/main" val="5790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468EA-B1F0-0591-A691-6B20561C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 eine Maschine </a:t>
            </a:r>
            <a:r>
              <a:rPr lang="de-DE" dirty="0">
                <a:solidFill>
                  <a:srgbClr val="A89FFF"/>
                </a:solidFill>
              </a:rPr>
              <a:t>intelligent</a:t>
            </a:r>
            <a:r>
              <a:rPr lang="de-DE" dirty="0"/>
              <a:t>, wenn sie 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0B9C1-CE61-FBD0-5F2A-E1A3C652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239"/>
            <a:ext cx="10515600" cy="3493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000" dirty="0"/>
              <a:t>... einen Film schaut und diesen versteht? </a:t>
            </a:r>
          </a:p>
        </p:txBody>
      </p:sp>
    </p:spTree>
    <p:extLst>
      <p:ext uri="{BB962C8B-B14F-4D97-AF65-F5344CB8AC3E}">
        <p14:creationId xmlns:p14="http://schemas.microsoft.com/office/powerpoint/2010/main" val="41037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468EA-B1F0-0591-A691-6B20561C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 eine Maschine </a:t>
            </a:r>
            <a:r>
              <a:rPr lang="de-DE" dirty="0">
                <a:solidFill>
                  <a:srgbClr val="A89FFF"/>
                </a:solidFill>
              </a:rPr>
              <a:t>intelligent</a:t>
            </a:r>
            <a:r>
              <a:rPr lang="de-DE" dirty="0"/>
              <a:t>, wenn sie 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0B9C1-CE61-FBD0-5F2A-E1A3C652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239"/>
            <a:ext cx="10515600" cy="3493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000" dirty="0"/>
              <a:t>... an Orte gelangt, ohne sich zu verlaufen oder einen Umweg zu gehen?</a:t>
            </a:r>
          </a:p>
        </p:txBody>
      </p:sp>
    </p:spTree>
    <p:extLst>
      <p:ext uri="{BB962C8B-B14F-4D97-AF65-F5344CB8AC3E}">
        <p14:creationId xmlns:p14="http://schemas.microsoft.com/office/powerpoint/2010/main" val="423218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468EA-B1F0-0591-A691-6B20561C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 eine Maschine </a:t>
            </a:r>
            <a:r>
              <a:rPr lang="de-DE" dirty="0">
                <a:solidFill>
                  <a:srgbClr val="A89FFF"/>
                </a:solidFill>
              </a:rPr>
              <a:t>intelligent</a:t>
            </a:r>
            <a:r>
              <a:rPr lang="de-DE" dirty="0"/>
              <a:t>, wenn sie 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0B9C1-CE61-FBD0-5F2A-E1A3C652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239"/>
            <a:ext cx="10515600" cy="3493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000" dirty="0"/>
              <a:t>... eigene Gedanken besitzt?</a:t>
            </a:r>
          </a:p>
        </p:txBody>
      </p:sp>
    </p:spTree>
    <p:extLst>
      <p:ext uri="{BB962C8B-B14F-4D97-AF65-F5344CB8AC3E}">
        <p14:creationId xmlns:p14="http://schemas.microsoft.com/office/powerpoint/2010/main" val="383323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468EA-B1F0-0591-A691-6B20561C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 eine Maschine </a:t>
            </a:r>
            <a:r>
              <a:rPr lang="de-DE" dirty="0">
                <a:solidFill>
                  <a:srgbClr val="A89FFF"/>
                </a:solidFill>
              </a:rPr>
              <a:t>intelligent</a:t>
            </a:r>
            <a:r>
              <a:rPr lang="de-DE" dirty="0"/>
              <a:t>, wenn sie 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0B9C1-CE61-FBD0-5F2A-E1A3C652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239"/>
            <a:ext cx="10515600" cy="3493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000" dirty="0"/>
              <a:t>... ?</a:t>
            </a:r>
          </a:p>
        </p:txBody>
      </p:sp>
    </p:spTree>
    <p:extLst>
      <p:ext uri="{BB962C8B-B14F-4D97-AF65-F5344CB8AC3E}">
        <p14:creationId xmlns:p14="http://schemas.microsoft.com/office/powerpoint/2010/main" val="12396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468EA-B1F0-0591-A691-6B20561C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DE" dirty="0"/>
              <a:t>Fallbeispiel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0B9C1-CE61-FBD0-5F2A-E1A3C652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Chatbot, mit dem man sich über Filme unterhalten kann. </a:t>
            </a:r>
          </a:p>
          <a:p>
            <a:r>
              <a:rPr lang="de-DE" sz="2000" b="1" dirty="0">
                <a:solidFill>
                  <a:srgbClr val="FFC000"/>
                </a:solidFill>
              </a:rPr>
              <a:t>Smalltalk</a:t>
            </a:r>
            <a:r>
              <a:rPr lang="de-DE" sz="2000" b="1" dirty="0"/>
              <a:t>:</a:t>
            </a:r>
            <a:r>
              <a:rPr lang="de-DE" sz="2000" dirty="0"/>
              <a:t> Wetter, aktueller Zustand, ... </a:t>
            </a:r>
          </a:p>
          <a:p>
            <a:r>
              <a:rPr lang="de-DE" sz="2000" b="1" dirty="0">
                <a:solidFill>
                  <a:srgbClr val="FFC000"/>
                </a:solidFill>
              </a:rPr>
              <a:t>Fakten</a:t>
            </a:r>
            <a:r>
              <a:rPr lang="de-DE" sz="2000" dirty="0"/>
              <a:t> rund um Filme und Serien (Alter von Schauspielern, Zusammenhänge, ...) </a:t>
            </a:r>
          </a:p>
          <a:p>
            <a:r>
              <a:rPr lang="de-DE" sz="2000" b="1" dirty="0">
                <a:solidFill>
                  <a:srgbClr val="FFC000"/>
                </a:solidFill>
              </a:rPr>
              <a:t>Empfehlungen</a:t>
            </a:r>
            <a:r>
              <a:rPr lang="de-DE" sz="2000" dirty="0"/>
              <a:t>: passenden Film / Serie finden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FBDE5CE-BBA9-4F30-55F3-783DE7E7B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2" r="46033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D9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5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5565F1A-809B-EDAB-A9A3-C856E0F6380F}"/>
              </a:ext>
            </a:extLst>
          </p:cNvPr>
          <p:cNvSpPr/>
          <p:nvPr/>
        </p:nvSpPr>
        <p:spPr>
          <a:xfrm>
            <a:off x="1046922" y="2266121"/>
            <a:ext cx="5512903" cy="1162879"/>
          </a:xfrm>
          <a:prstGeom prst="wedgeRoundRectCallout">
            <a:avLst>
              <a:gd name="adj1" fmla="val -58399"/>
              <a:gd name="adj2" fmla="val 31966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Mir geht es gut. Ich hoffe dir auch. Übrigens: ich kenne mich sehr gut mit Filmen aus. Du kannst mich alles darüber fragen </a:t>
            </a:r>
            <a:r>
              <a:rPr lang="de-DE" sz="2000" dirty="0">
                <a:solidFill>
                  <a:sysClr val="windowText" lastClr="000000"/>
                </a:solidFill>
                <a:sym typeface="Wingdings" pitchFamily="2" charset="2"/>
              </a:rPr>
              <a:t>:)</a:t>
            </a: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725AD0A7-A873-59BE-0263-3F8F332FEBE3}"/>
              </a:ext>
            </a:extLst>
          </p:cNvPr>
          <p:cNvSpPr/>
          <p:nvPr/>
        </p:nvSpPr>
        <p:spPr>
          <a:xfrm>
            <a:off x="5758070" y="834886"/>
            <a:ext cx="5512903" cy="1162879"/>
          </a:xfrm>
          <a:prstGeom prst="wedgeRoundRectCallout">
            <a:avLst>
              <a:gd name="adj1" fmla="val 59174"/>
              <a:gd name="adj2" fmla="val 380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Wie geht es dir? 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78BB12BA-D957-2B58-DD61-4F7BE25B478B}"/>
              </a:ext>
            </a:extLst>
          </p:cNvPr>
          <p:cNvSpPr/>
          <p:nvPr/>
        </p:nvSpPr>
        <p:spPr>
          <a:xfrm>
            <a:off x="5758070" y="3697356"/>
            <a:ext cx="5512903" cy="1162879"/>
          </a:xfrm>
          <a:prstGeom prst="wedgeRoundRectCallout">
            <a:avLst>
              <a:gd name="adj1" fmla="val 59174"/>
              <a:gd name="adj2" fmla="val 380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Heute nicht. Vielleicht ein nächstes Mal. Bye!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DC4D29A-E350-A234-EAD7-E56556E842F6}"/>
              </a:ext>
            </a:extLst>
          </p:cNvPr>
          <p:cNvSpPr/>
          <p:nvPr/>
        </p:nvSpPr>
        <p:spPr>
          <a:xfrm>
            <a:off x="1046922" y="5103743"/>
            <a:ext cx="5512903" cy="1162879"/>
          </a:xfrm>
          <a:prstGeom prst="wedgeRoundRectCallout">
            <a:avLst>
              <a:gd name="adj1" fmla="val -58399"/>
              <a:gd name="adj2" fmla="val 31966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Danke für die Unterhaltung. Ich wünsche dir einen schönen Tag.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B05BA97-1C96-5F8E-F02D-6DD19AA7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56513" cy="1325563"/>
          </a:xfrm>
        </p:spPr>
        <p:txBody>
          <a:bodyPr/>
          <a:lstStyle/>
          <a:p>
            <a:r>
              <a:rPr lang="de-DE" dirty="0"/>
              <a:t>Smalltalk</a:t>
            </a:r>
          </a:p>
        </p:txBody>
      </p:sp>
    </p:spTree>
    <p:extLst>
      <p:ext uri="{BB962C8B-B14F-4D97-AF65-F5344CB8AC3E}">
        <p14:creationId xmlns:p14="http://schemas.microsoft.com/office/powerpoint/2010/main" val="24855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5565F1A-809B-EDAB-A9A3-C856E0F6380F}"/>
              </a:ext>
            </a:extLst>
          </p:cNvPr>
          <p:cNvSpPr/>
          <p:nvPr/>
        </p:nvSpPr>
        <p:spPr>
          <a:xfrm>
            <a:off x="1046922" y="1927952"/>
            <a:ext cx="6039678" cy="1131785"/>
          </a:xfrm>
          <a:prstGeom prst="wedgeRoundRectCallout">
            <a:avLst>
              <a:gd name="adj1" fmla="val -58399"/>
              <a:gd name="adj2" fmla="val 31966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Nein. Aber Scarlet Johansson hat in „Black </a:t>
            </a:r>
            <a:r>
              <a:rPr lang="de-DE" sz="2000" dirty="0" err="1">
                <a:solidFill>
                  <a:sysClr val="windowText" lastClr="000000"/>
                </a:solidFill>
              </a:rPr>
              <a:t>Widow</a:t>
            </a:r>
            <a:r>
              <a:rPr lang="de-DE" sz="2000" dirty="0">
                <a:solidFill>
                  <a:sysClr val="windowText" lastClr="000000"/>
                </a:solidFill>
              </a:rPr>
              <a:t>“ und „Avengers: </a:t>
            </a:r>
            <a:r>
              <a:rPr lang="de-DE" sz="2000" dirty="0" err="1">
                <a:solidFill>
                  <a:sysClr val="windowText" lastClr="000000"/>
                </a:solidFill>
              </a:rPr>
              <a:t>Endgame</a:t>
            </a:r>
            <a:r>
              <a:rPr lang="de-DE" sz="2000" dirty="0">
                <a:solidFill>
                  <a:sysClr val="windowText" lastClr="000000"/>
                </a:solidFill>
              </a:rPr>
              <a:t>“ mitgespielt.</a:t>
            </a: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725AD0A7-A873-59BE-0263-3F8F332FEBE3}"/>
              </a:ext>
            </a:extLst>
          </p:cNvPr>
          <p:cNvSpPr/>
          <p:nvPr/>
        </p:nvSpPr>
        <p:spPr>
          <a:xfrm>
            <a:off x="5758070" y="834887"/>
            <a:ext cx="5512903" cy="855802"/>
          </a:xfrm>
          <a:prstGeom prst="wedgeRoundRectCallout">
            <a:avLst>
              <a:gd name="adj1" fmla="val 59174"/>
              <a:gd name="adj2" fmla="val 380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Hat Scarlett Johansson in „Captain </a:t>
            </a:r>
            <a:r>
              <a:rPr lang="de-DE" sz="2000" dirty="0" err="1">
                <a:solidFill>
                  <a:sysClr val="windowText" lastClr="000000"/>
                </a:solidFill>
              </a:rPr>
              <a:t>America</a:t>
            </a:r>
            <a:r>
              <a:rPr lang="de-DE" sz="2000" dirty="0">
                <a:solidFill>
                  <a:sysClr val="windowText" lastClr="000000"/>
                </a:solidFill>
              </a:rPr>
              <a:t>“ mitgespielt?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78BB12BA-D957-2B58-DD61-4F7BE25B478B}"/>
              </a:ext>
            </a:extLst>
          </p:cNvPr>
          <p:cNvSpPr/>
          <p:nvPr/>
        </p:nvSpPr>
        <p:spPr>
          <a:xfrm>
            <a:off x="5758070" y="3297000"/>
            <a:ext cx="5512903" cy="775253"/>
          </a:xfrm>
          <a:prstGeom prst="wedgeRoundRectCallout">
            <a:avLst>
              <a:gd name="adj1" fmla="val 59174"/>
              <a:gd name="adj2" fmla="val 380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Alles klar danke. Wie alt ist sie?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DC4D29A-E350-A234-EAD7-E56556E842F6}"/>
              </a:ext>
            </a:extLst>
          </p:cNvPr>
          <p:cNvSpPr/>
          <p:nvPr/>
        </p:nvSpPr>
        <p:spPr>
          <a:xfrm>
            <a:off x="1046922" y="4302649"/>
            <a:ext cx="5512903" cy="894523"/>
          </a:xfrm>
          <a:prstGeom prst="wedgeRoundRectCallout">
            <a:avLst>
              <a:gd name="adj1" fmla="val -58399"/>
              <a:gd name="adj2" fmla="val 31966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Scarlett Johansson wurde am 22. November 1984 geboren. Sie ist 37 Jahre alt.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B05BA97-1C96-5F8E-F02D-6DD19AA7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56513" cy="1325563"/>
          </a:xfrm>
        </p:spPr>
        <p:txBody>
          <a:bodyPr/>
          <a:lstStyle/>
          <a:p>
            <a:r>
              <a:rPr lang="de-DE" dirty="0"/>
              <a:t>Film-Wissen</a:t>
            </a:r>
          </a:p>
        </p:txBody>
      </p:sp>
    </p:spTree>
    <p:extLst>
      <p:ext uri="{BB962C8B-B14F-4D97-AF65-F5344CB8AC3E}">
        <p14:creationId xmlns:p14="http://schemas.microsoft.com/office/powerpoint/2010/main" val="408861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5C2F1E91-A892-8177-4F99-2CD4A04C9768}"/>
              </a:ext>
            </a:extLst>
          </p:cNvPr>
          <p:cNvSpPr/>
          <p:nvPr/>
        </p:nvSpPr>
        <p:spPr>
          <a:xfrm>
            <a:off x="1046922" y="3297000"/>
            <a:ext cx="4344228" cy="207707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5565F1A-809B-EDAB-A9A3-C856E0F6380F}"/>
              </a:ext>
            </a:extLst>
          </p:cNvPr>
          <p:cNvSpPr/>
          <p:nvPr/>
        </p:nvSpPr>
        <p:spPr>
          <a:xfrm>
            <a:off x="1046922" y="1927952"/>
            <a:ext cx="6039678" cy="1131785"/>
          </a:xfrm>
          <a:prstGeom prst="wedgeRoundRectCallout">
            <a:avLst>
              <a:gd name="adj1" fmla="val -58399"/>
              <a:gd name="adj2" fmla="val 31966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Klar. Ich habe folgendes Bild Scarlett Johansson gefunden.</a:t>
            </a: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725AD0A7-A873-59BE-0263-3F8F332FEBE3}"/>
              </a:ext>
            </a:extLst>
          </p:cNvPr>
          <p:cNvSpPr/>
          <p:nvPr/>
        </p:nvSpPr>
        <p:spPr>
          <a:xfrm>
            <a:off x="5758070" y="834887"/>
            <a:ext cx="5512903" cy="855802"/>
          </a:xfrm>
          <a:prstGeom prst="wedgeRoundRectCallout">
            <a:avLst>
              <a:gd name="adj1" fmla="val 59174"/>
              <a:gd name="adj2" fmla="val 380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Okay. Ich habe vergessen wie sie aussieht. Kannst du mir ein Bild von ihr zeigen?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B05BA97-1C96-5F8E-F02D-6DD19AA7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56513" cy="1325563"/>
          </a:xfrm>
        </p:spPr>
        <p:txBody>
          <a:bodyPr/>
          <a:lstStyle/>
          <a:p>
            <a:r>
              <a:rPr lang="de-DE" dirty="0"/>
              <a:t>Film-Wissen</a:t>
            </a:r>
          </a:p>
        </p:txBody>
      </p:sp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2752584F-1F8A-32A6-CC61-65CEE316C1BB}"/>
              </a:ext>
            </a:extLst>
          </p:cNvPr>
          <p:cNvSpPr/>
          <p:nvPr/>
        </p:nvSpPr>
        <p:spPr>
          <a:xfrm>
            <a:off x="1046922" y="4858019"/>
            <a:ext cx="4344228" cy="1131785"/>
          </a:xfrm>
          <a:prstGeom prst="wedgeRoundRectCallout">
            <a:avLst>
              <a:gd name="adj1" fmla="val -58399"/>
              <a:gd name="adj2" fmla="val 31966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Grafik 10" descr="Ein Bild, das Person, draußen, Himmel enthält.&#10;&#10;Automatisch generierte Beschreibung">
            <a:extLst>
              <a:ext uri="{FF2B5EF4-FFF2-40B4-BE49-F238E27FC236}">
                <a16:creationId xmlns:a16="http://schemas.microsoft.com/office/drawing/2014/main" id="{D1F945E2-A2DF-2735-494B-7A236D491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0"/>
          <a:stretch/>
        </p:blipFill>
        <p:spPr>
          <a:xfrm>
            <a:off x="1588128" y="3429000"/>
            <a:ext cx="3285530" cy="23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5565F1A-809B-EDAB-A9A3-C856E0F6380F}"/>
              </a:ext>
            </a:extLst>
          </p:cNvPr>
          <p:cNvSpPr/>
          <p:nvPr/>
        </p:nvSpPr>
        <p:spPr>
          <a:xfrm>
            <a:off x="1046922" y="2241611"/>
            <a:ext cx="6039678" cy="1131785"/>
          </a:xfrm>
          <a:prstGeom prst="wedgeRoundRectCallout">
            <a:avLst>
              <a:gd name="adj1" fmla="val -58399"/>
              <a:gd name="adj2" fmla="val 31966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Klar. Dann würde ich dir Iron Man (2008)  empfehlen. Dieser Film hat eine Bewertung von 7.9/10.</a:t>
            </a: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725AD0A7-A873-59BE-0263-3F8F332FEBE3}"/>
              </a:ext>
            </a:extLst>
          </p:cNvPr>
          <p:cNvSpPr/>
          <p:nvPr/>
        </p:nvSpPr>
        <p:spPr>
          <a:xfrm>
            <a:off x="5758070" y="834886"/>
            <a:ext cx="5512903" cy="1086197"/>
          </a:xfrm>
          <a:prstGeom prst="wedgeRoundRectCallout">
            <a:avLst>
              <a:gd name="adj1" fmla="val 59174"/>
              <a:gd name="adj2" fmla="val 380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Ich bin ein </a:t>
            </a:r>
            <a:r>
              <a:rPr lang="de-DE" sz="2000" dirty="0" err="1">
                <a:solidFill>
                  <a:sysClr val="windowText" lastClr="000000"/>
                </a:solidFill>
              </a:rPr>
              <a:t>grosser</a:t>
            </a:r>
            <a:r>
              <a:rPr lang="de-DE" sz="2000" dirty="0">
                <a:solidFill>
                  <a:sysClr val="windowText" lastClr="000000"/>
                </a:solidFill>
              </a:rPr>
              <a:t> Fan von Superman. </a:t>
            </a:r>
            <a:r>
              <a:rPr lang="de-DE" sz="2000" dirty="0" err="1">
                <a:solidFill>
                  <a:sysClr val="windowText" lastClr="000000"/>
                </a:solidFill>
              </a:rPr>
              <a:t>Ausserdem</a:t>
            </a:r>
            <a:r>
              <a:rPr lang="de-DE" sz="2000" dirty="0">
                <a:solidFill>
                  <a:sysClr val="windowText" lastClr="000000"/>
                </a:solidFill>
              </a:rPr>
              <a:t> mag ich Robert Downey Jr. Kannst du mir einen Film empfehlen?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78BB12BA-D957-2B58-DD61-4F7BE25B478B}"/>
              </a:ext>
            </a:extLst>
          </p:cNvPr>
          <p:cNvSpPr/>
          <p:nvPr/>
        </p:nvSpPr>
        <p:spPr>
          <a:xfrm>
            <a:off x="5758070" y="3693924"/>
            <a:ext cx="5512903" cy="1086197"/>
          </a:xfrm>
          <a:prstGeom prst="wedgeRoundRectCallout">
            <a:avLst>
              <a:gd name="adj1" fmla="val 59174"/>
              <a:gd name="adj2" fmla="val 380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Okay. Was empfiehlst du mir, wenn ich heute Lust auf Komödien habe? 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DC4D29A-E350-A234-EAD7-E56556E842F6}"/>
              </a:ext>
            </a:extLst>
          </p:cNvPr>
          <p:cNvSpPr/>
          <p:nvPr/>
        </p:nvSpPr>
        <p:spPr>
          <a:xfrm>
            <a:off x="1046922" y="5100649"/>
            <a:ext cx="6039678" cy="1131785"/>
          </a:xfrm>
          <a:prstGeom prst="wedgeRoundRectCallout">
            <a:avLst>
              <a:gd name="adj1" fmla="val -58399"/>
              <a:gd name="adj2" fmla="val 31966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Dann empfehle ich dir den Film </a:t>
            </a:r>
            <a:r>
              <a:rPr lang="de-DE" sz="2000" dirty="0" err="1">
                <a:solidFill>
                  <a:sysClr val="windowText" lastClr="000000"/>
                </a:solidFill>
              </a:rPr>
              <a:t>Jumanji</a:t>
            </a:r>
            <a:r>
              <a:rPr lang="de-DE" sz="2000" dirty="0">
                <a:solidFill>
                  <a:sysClr val="windowText" lastClr="000000"/>
                </a:solidFill>
              </a:rPr>
              <a:t>: Willkommen im Dschungel mit einer Bewertung von 6.5/10.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B05BA97-1C96-5F8E-F02D-6DD19AA7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56513" cy="1325563"/>
          </a:xfrm>
          <a:ln>
            <a:noFill/>
          </a:ln>
        </p:spPr>
        <p:txBody>
          <a:bodyPr/>
          <a:lstStyle/>
          <a:p>
            <a:r>
              <a:rPr lang="de-DE" dirty="0"/>
              <a:t>Empfehlungen</a:t>
            </a:r>
          </a:p>
        </p:txBody>
      </p:sp>
    </p:spTree>
    <p:extLst>
      <p:ext uri="{BB962C8B-B14F-4D97-AF65-F5344CB8AC3E}">
        <p14:creationId xmlns:p14="http://schemas.microsoft.com/office/powerpoint/2010/main" val="415239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Automat enthält.&#10;&#10;Automatisch generierte Beschreibung">
            <a:extLst>
              <a:ext uri="{FF2B5EF4-FFF2-40B4-BE49-F238E27FC236}">
                <a16:creationId xmlns:a16="http://schemas.microsoft.com/office/drawing/2014/main" id="{CA2012C0-83D7-C4BF-0C8A-C634F05CF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456" y="0"/>
            <a:ext cx="507718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943ECF-2959-FDD4-456E-BFDEAB59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7957587" cy="2824940"/>
          </a:xfrm>
        </p:spPr>
        <p:txBody>
          <a:bodyPr>
            <a:normAutofit fontScale="90000"/>
          </a:bodyPr>
          <a:lstStyle/>
          <a:p>
            <a:r>
              <a:rPr lang="de-DE" dirty="0"/>
              <a:t>Wann haben Sie sich schon mal mit einem Chatbot unterhalten? </a:t>
            </a:r>
          </a:p>
        </p:txBody>
      </p:sp>
    </p:spTree>
    <p:extLst>
      <p:ext uri="{BB962C8B-B14F-4D97-AF65-F5344CB8AC3E}">
        <p14:creationId xmlns:p14="http://schemas.microsoft.com/office/powerpoint/2010/main" val="27925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DB378-2492-110C-4DED-777BD166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braucht die KI dazu?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745B2-8832-A8C9-639B-C699FF6A3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23453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Sprache</a:t>
            </a:r>
            <a:r>
              <a:rPr lang="de-DE" dirty="0"/>
              <a:t>: Verständnis + Fähigkeit, die Sprache anwenden zu können (z.B. Deutsch)</a:t>
            </a:r>
          </a:p>
          <a:p>
            <a:r>
              <a:rPr lang="de-DE" dirty="0">
                <a:solidFill>
                  <a:schemeClr val="accent4"/>
                </a:solidFill>
              </a:rPr>
              <a:t>Gedächtnis</a:t>
            </a:r>
            <a:r>
              <a:rPr lang="de-DE" dirty="0"/>
              <a:t>: Sich den Gesprächsverlauf merken. </a:t>
            </a:r>
          </a:p>
          <a:p>
            <a:r>
              <a:rPr lang="de-DE" dirty="0">
                <a:solidFill>
                  <a:schemeClr val="accent4"/>
                </a:solidFill>
              </a:rPr>
              <a:t>Wissensdatenbank</a:t>
            </a:r>
            <a:r>
              <a:rPr lang="de-DE" dirty="0"/>
              <a:t>: über alle Informationen verfügen</a:t>
            </a:r>
          </a:p>
          <a:p>
            <a:r>
              <a:rPr lang="de-DE" dirty="0">
                <a:solidFill>
                  <a:schemeClr val="accent4"/>
                </a:solidFill>
              </a:rPr>
              <a:t>Zusammenhänge</a:t>
            </a:r>
            <a:r>
              <a:rPr lang="de-DE" dirty="0"/>
              <a:t>: Beziehungen und Zusammenhänge kennen </a:t>
            </a:r>
          </a:p>
        </p:txBody>
      </p:sp>
    </p:spTree>
    <p:extLst>
      <p:ext uri="{BB962C8B-B14F-4D97-AF65-F5344CB8AC3E}">
        <p14:creationId xmlns:p14="http://schemas.microsoft.com/office/powerpoint/2010/main" val="122630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weiß enthält.&#10;&#10;Automatisch generierte Beschreibung">
            <a:extLst>
              <a:ext uri="{FF2B5EF4-FFF2-40B4-BE49-F238E27FC236}">
                <a16:creationId xmlns:a16="http://schemas.microsoft.com/office/drawing/2014/main" id="{171B881C-0E4B-1B4B-E521-AC50818E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653"/>
            <a:ext cx="12192000" cy="68606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CF9984-8B57-E7F2-E9EE-E8D475DA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3443"/>
            <a:ext cx="10614991" cy="1859032"/>
          </a:xfrm>
          <a:solidFill>
            <a:schemeClr val="bg1"/>
          </a:solidFill>
          <a:effectLst/>
        </p:spPr>
        <p:txBody>
          <a:bodyPr/>
          <a:lstStyle/>
          <a:p>
            <a:pPr marL="898525"/>
            <a:r>
              <a:rPr lang="de-DE" dirty="0"/>
              <a:t>Unsere (unterbewusste) Wissensdatenbank...</a:t>
            </a:r>
          </a:p>
        </p:txBody>
      </p:sp>
    </p:spTree>
    <p:extLst>
      <p:ext uri="{BB962C8B-B14F-4D97-AF65-F5344CB8AC3E}">
        <p14:creationId xmlns:p14="http://schemas.microsoft.com/office/powerpoint/2010/main" val="77891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weiß enthält.&#10;&#10;Automatisch generierte Beschreibung">
            <a:extLst>
              <a:ext uri="{FF2B5EF4-FFF2-40B4-BE49-F238E27FC236}">
                <a16:creationId xmlns:a16="http://schemas.microsoft.com/office/drawing/2014/main" id="{0F078E69-5039-9DFF-D664-1248D9544C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" y="-2653"/>
            <a:ext cx="12192000" cy="6860654"/>
          </a:xfrm>
          <a:prstGeom prst="rect">
            <a:avLst/>
          </a:prstGeom>
        </p:spPr>
      </p:pic>
      <p:pic>
        <p:nvPicPr>
          <p:cNvPr id="3" name="Grafik 2" descr="Ein Bild, das Outdoorobjekt, draußen, Pylon enthält.&#10;&#10;Automatisch generierte Beschreibung">
            <a:extLst>
              <a:ext uri="{FF2B5EF4-FFF2-40B4-BE49-F238E27FC236}">
                <a16:creationId xmlns:a16="http://schemas.microsoft.com/office/drawing/2014/main" id="{287DB38F-1918-5BCD-3576-A9E0E309A0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9000"/>
          </a:blip>
          <a:srcRect b="462"/>
          <a:stretch/>
        </p:blipFill>
        <p:spPr>
          <a:xfrm>
            <a:off x="-1" y="-617553"/>
            <a:ext cx="12191999" cy="80904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CF9984-8B57-E7F2-E9EE-E8D475DA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3443"/>
            <a:ext cx="11350487" cy="1859032"/>
          </a:xfrm>
          <a:solidFill>
            <a:schemeClr val="bg1"/>
          </a:solidFill>
          <a:effectLst/>
        </p:spPr>
        <p:txBody>
          <a:bodyPr>
            <a:noAutofit/>
          </a:bodyPr>
          <a:lstStyle/>
          <a:p>
            <a:pPr marL="898525"/>
            <a:r>
              <a:rPr lang="de-DE" dirty="0"/>
              <a:t>... ist ein </a:t>
            </a:r>
            <a:r>
              <a:rPr lang="de-DE" dirty="0" err="1"/>
              <a:t>grosses</a:t>
            </a:r>
            <a:r>
              <a:rPr lang="de-DE" dirty="0"/>
              <a:t> Netz  </a:t>
            </a:r>
            <a:br>
              <a:rPr lang="de-DE" dirty="0"/>
            </a:br>
            <a:r>
              <a:rPr lang="de-DE" dirty="0"/>
              <a:t>voller Informationen</a:t>
            </a:r>
          </a:p>
        </p:txBody>
      </p:sp>
    </p:spTree>
    <p:extLst>
      <p:ext uri="{BB962C8B-B14F-4D97-AF65-F5344CB8AC3E}">
        <p14:creationId xmlns:p14="http://schemas.microsoft.com/office/powerpoint/2010/main" val="83364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808A1E83-686E-37F3-6DAA-9BBCC30CE0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CF9984-8B57-E7F2-E9EE-E8D475DA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799"/>
            <a:ext cx="11350487" cy="2733675"/>
          </a:xfrm>
          <a:noFill/>
          <a:effectLst/>
        </p:spPr>
        <p:txBody>
          <a:bodyPr>
            <a:noAutofit/>
          </a:bodyPr>
          <a:lstStyle/>
          <a:p>
            <a:pPr marL="898525"/>
            <a:r>
              <a:rPr lang="de-DE" dirty="0"/>
              <a:t>Dieses Netz muss für die Maschine „übersetzt“ und lesbar gemacht werden  </a:t>
            </a:r>
          </a:p>
        </p:txBody>
      </p:sp>
    </p:spTree>
    <p:extLst>
      <p:ext uri="{BB962C8B-B14F-4D97-AF65-F5344CB8AC3E}">
        <p14:creationId xmlns:p14="http://schemas.microsoft.com/office/powerpoint/2010/main" val="383898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90527-1E71-1CA8-C24B-A31E7ED0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noch fehlt... 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8EBAE44D-3B03-AF0E-66C5-1E30FE742339}"/>
              </a:ext>
            </a:extLst>
          </p:cNvPr>
          <p:cNvSpPr/>
          <p:nvPr/>
        </p:nvSpPr>
        <p:spPr>
          <a:xfrm>
            <a:off x="838200" y="2538180"/>
            <a:ext cx="2306444" cy="6956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Alter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9CB6CD0-7BCC-84C9-5F40-5AE01C5D4745}"/>
              </a:ext>
            </a:extLst>
          </p:cNvPr>
          <p:cNvSpPr/>
          <p:nvPr/>
        </p:nvSpPr>
        <p:spPr>
          <a:xfrm>
            <a:off x="9279672" y="2515877"/>
            <a:ext cx="2306444" cy="695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Regisseur*in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5458ECA-9EAE-84E1-46DA-82BCD0E530F4}"/>
              </a:ext>
            </a:extLst>
          </p:cNvPr>
          <p:cNvSpPr/>
          <p:nvPr/>
        </p:nvSpPr>
        <p:spPr>
          <a:xfrm>
            <a:off x="9279672" y="3402399"/>
            <a:ext cx="2306444" cy="695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Erscheinungs-datum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B324358-3E4B-FBCA-9622-C5388ADD1853}"/>
              </a:ext>
            </a:extLst>
          </p:cNvPr>
          <p:cNvSpPr/>
          <p:nvPr/>
        </p:nvSpPr>
        <p:spPr>
          <a:xfrm>
            <a:off x="9279672" y="4300074"/>
            <a:ext cx="2306444" cy="695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Soundtrack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DD333648-EA21-EB46-0D3A-7C5979AD53CD}"/>
              </a:ext>
            </a:extLst>
          </p:cNvPr>
          <p:cNvSpPr/>
          <p:nvPr/>
        </p:nvSpPr>
        <p:spPr>
          <a:xfrm>
            <a:off x="838200" y="3424702"/>
            <a:ext cx="2306444" cy="6956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Familie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7DF3849-FB92-729E-33C5-3C613A549AA6}"/>
              </a:ext>
            </a:extLst>
          </p:cNvPr>
          <p:cNvSpPr/>
          <p:nvPr/>
        </p:nvSpPr>
        <p:spPr>
          <a:xfrm>
            <a:off x="838200" y="4322377"/>
            <a:ext cx="2306444" cy="6956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Herkunft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885A1B1C-F8C7-7A5E-10A7-AF59C4CA167E}"/>
              </a:ext>
            </a:extLst>
          </p:cNvPr>
          <p:cNvSpPr/>
          <p:nvPr/>
        </p:nvSpPr>
        <p:spPr>
          <a:xfrm>
            <a:off x="838200" y="5243636"/>
            <a:ext cx="2306444" cy="6956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Aussehen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93BF4398-282B-4198-EBB6-1F362C2B22D8}"/>
              </a:ext>
            </a:extLst>
          </p:cNvPr>
          <p:cNvSpPr/>
          <p:nvPr/>
        </p:nvSpPr>
        <p:spPr>
          <a:xfrm>
            <a:off x="9279672" y="5221333"/>
            <a:ext cx="2306444" cy="695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Dauer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FC0A268-0FD8-6B6F-3DB3-9FCB0120A785}"/>
              </a:ext>
            </a:extLst>
          </p:cNvPr>
          <p:cNvSpPr/>
          <p:nvPr/>
        </p:nvSpPr>
        <p:spPr>
          <a:xfrm>
            <a:off x="6740914" y="2515877"/>
            <a:ext cx="2306444" cy="695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Genre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0BBE594-5C6A-3978-F15B-4FD238705E88}"/>
              </a:ext>
            </a:extLst>
          </p:cNvPr>
          <p:cNvSpPr/>
          <p:nvPr/>
        </p:nvSpPr>
        <p:spPr>
          <a:xfrm>
            <a:off x="6740914" y="3402399"/>
            <a:ext cx="2306444" cy="695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Autor*in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0494E5DD-65B8-9DF0-4C32-5A8C00A46795}"/>
              </a:ext>
            </a:extLst>
          </p:cNvPr>
          <p:cNvSpPr/>
          <p:nvPr/>
        </p:nvSpPr>
        <p:spPr>
          <a:xfrm>
            <a:off x="6740914" y="4300073"/>
            <a:ext cx="2306444" cy="695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Serie / basiert auf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478810C4-EC1E-1778-A32A-D16D2F9954BC}"/>
              </a:ext>
            </a:extLst>
          </p:cNvPr>
          <p:cNvSpPr/>
          <p:nvPr/>
        </p:nvSpPr>
        <p:spPr>
          <a:xfrm>
            <a:off x="3376958" y="5243636"/>
            <a:ext cx="2306444" cy="6956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andere Filme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588DA85D-EFED-553A-8C3A-EFACF3815007}"/>
              </a:ext>
            </a:extLst>
          </p:cNvPr>
          <p:cNvSpPr/>
          <p:nvPr/>
        </p:nvSpPr>
        <p:spPr>
          <a:xfrm>
            <a:off x="3376958" y="2538179"/>
            <a:ext cx="2306444" cy="6956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Geschlecht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E7F0F353-7DC5-A758-AF10-7470B86C7159}"/>
              </a:ext>
            </a:extLst>
          </p:cNvPr>
          <p:cNvSpPr/>
          <p:nvPr/>
        </p:nvSpPr>
        <p:spPr>
          <a:xfrm>
            <a:off x="3376958" y="3419126"/>
            <a:ext cx="2306444" cy="6956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Award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624B5197-F5CA-31B4-082C-F273C440B528}"/>
              </a:ext>
            </a:extLst>
          </p:cNvPr>
          <p:cNvSpPr/>
          <p:nvPr/>
        </p:nvSpPr>
        <p:spPr>
          <a:xfrm>
            <a:off x="3376958" y="4322376"/>
            <a:ext cx="2306444" cy="6956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Beruf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FD5F2C62-9C82-F973-E508-AF6D4C8F936B}"/>
              </a:ext>
            </a:extLst>
          </p:cNvPr>
          <p:cNvSpPr/>
          <p:nvPr/>
        </p:nvSpPr>
        <p:spPr>
          <a:xfrm>
            <a:off x="6740914" y="5234019"/>
            <a:ext cx="2306444" cy="695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Award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089A6F42-7CC9-EFE3-D7DD-D3FAFFEF1D4A}"/>
              </a:ext>
            </a:extLst>
          </p:cNvPr>
          <p:cNvSpPr/>
          <p:nvPr/>
        </p:nvSpPr>
        <p:spPr>
          <a:xfrm>
            <a:off x="838200" y="1651658"/>
            <a:ext cx="4845202" cy="695673"/>
          </a:xfrm>
          <a:prstGeom prst="roundRect">
            <a:avLst/>
          </a:prstGeom>
          <a:solidFill>
            <a:srgbClr val="0988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Auf Ebene der Schauspieler*innen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F13D8D22-A5AB-2AE0-A959-93351F57A2A7}"/>
              </a:ext>
            </a:extLst>
          </p:cNvPr>
          <p:cNvSpPr/>
          <p:nvPr/>
        </p:nvSpPr>
        <p:spPr>
          <a:xfrm>
            <a:off x="6740914" y="1651657"/>
            <a:ext cx="4845202" cy="6956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Consolas" panose="020B0609020204030204" pitchFamily="49" charset="0"/>
                <a:cs typeface="Consolas" panose="020B0609020204030204" pitchFamily="49" charset="0"/>
              </a:rPr>
              <a:t>Auf der Ebene des Films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BED3E19E-A50B-BBEC-9B1F-26B807EA4456}"/>
              </a:ext>
            </a:extLst>
          </p:cNvPr>
          <p:cNvSpPr txBox="1">
            <a:spLocks/>
          </p:cNvSpPr>
          <p:nvPr/>
        </p:nvSpPr>
        <p:spPr>
          <a:xfrm>
            <a:off x="5612782" y="5551436"/>
            <a:ext cx="11281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72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F2EBC-8DC1-7BC5-251A-3FBE40BC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Fazit...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02DE83-16E5-1233-80F1-6FC735289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Einer Maschine muss man jedes Detail einzeln beibringen </a:t>
            </a:r>
          </a:p>
          <a:p>
            <a:r>
              <a:rPr lang="de-DE" dirty="0"/>
              <a:t>Jede Information muss verknüpft werden</a:t>
            </a:r>
          </a:p>
          <a:p>
            <a:r>
              <a:rPr lang="de-DE" dirty="0"/>
              <a:t>Jede Information muss „angeschrieben“ werden</a:t>
            </a:r>
          </a:p>
          <a:p>
            <a:r>
              <a:rPr lang="de-DE" dirty="0"/>
              <a:t>Neue Informationen müssen im gleichen Format sein</a:t>
            </a:r>
          </a:p>
        </p:txBody>
      </p:sp>
    </p:spTree>
    <p:extLst>
      <p:ext uri="{BB962C8B-B14F-4D97-AF65-F5344CB8AC3E}">
        <p14:creationId xmlns:p14="http://schemas.microsoft.com/office/powerpoint/2010/main" val="3589449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7373C-8FBC-4163-7848-28EDAD19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von KI-Chatbots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80F2C-0895-97E1-FB6C-A1112D47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Erhöht die Erreichbarkeit des Unternehmens für die Kund*innen</a:t>
            </a:r>
          </a:p>
          <a:p>
            <a:r>
              <a:rPr lang="de-DE" dirty="0"/>
              <a:t>Steigerung der Kundenbindung und Kundentreue </a:t>
            </a:r>
          </a:p>
          <a:p>
            <a:r>
              <a:rPr lang="de-DE" dirty="0"/>
              <a:t>Erleichterung der Kommunikation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Häkchen mit einfarbiger Füllung">
            <a:extLst>
              <a:ext uri="{FF2B5EF4-FFF2-40B4-BE49-F238E27FC236}">
                <a16:creationId xmlns:a16="http://schemas.microsoft.com/office/drawing/2014/main" id="{82CDC4BC-E208-95EC-B8AA-F26B05A3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467" y="4166026"/>
            <a:ext cx="2010937" cy="20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4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7373C-8FBC-4163-7848-28EDAD19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80F2C-0895-97E1-FB6C-A1112D47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Spezialisiert auf ein Teilgebiet </a:t>
            </a:r>
          </a:p>
          <a:p>
            <a:r>
              <a:rPr lang="de-DE" dirty="0"/>
              <a:t>Teuer und aufwendig in der Entwicklung</a:t>
            </a:r>
          </a:p>
          <a:p>
            <a:r>
              <a:rPr lang="de-DE" dirty="0"/>
              <a:t>Menschlichkeit fehlt </a:t>
            </a:r>
            <a:r>
              <a:rPr lang="de-DE" dirty="0">
                <a:sym typeface="Wingdings" pitchFamily="2" charset="2"/>
              </a:rPr>
              <a:t> v.a. wichtig beim Kundenkontakt </a:t>
            </a:r>
          </a:p>
          <a:p>
            <a:r>
              <a:rPr lang="de-DE" dirty="0">
                <a:sym typeface="Wingdings" pitchFamily="2" charset="2"/>
              </a:rPr>
              <a:t>Schwierig: Sarkasmus, Emotionen, Stimmung 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Ratlos mit einfarbiger Füllung">
            <a:extLst>
              <a:ext uri="{FF2B5EF4-FFF2-40B4-BE49-F238E27FC236}">
                <a16:creationId xmlns:a16="http://schemas.microsoft.com/office/drawing/2014/main" id="{8C991160-FC05-4EDA-CB96-54EF0861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5761" y="4310953"/>
            <a:ext cx="2181922" cy="218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2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7373C-8FBC-4163-7848-28EDAD19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Denkanstoss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80F2C-0895-97E1-FB6C-A1112D47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... versuchen Sie ein solches Mindmap für Ihren Arbeitsalltag zu erstellen. </a:t>
            </a:r>
          </a:p>
          <a:p>
            <a:pPr marL="0" indent="0">
              <a:buNone/>
            </a:pPr>
            <a:r>
              <a:rPr lang="de-DE" dirty="0"/>
              <a:t>... überlegen Sie sich, welche Informationen Ihnen (vielleicht auch unterbewusst) bei einem Kundengespräch bekannt sind  </a:t>
            </a:r>
          </a:p>
        </p:txBody>
      </p:sp>
      <p:pic>
        <p:nvPicPr>
          <p:cNvPr id="7" name="Grafik 6" descr="Workflow mit einfarbiger Füllung">
            <a:extLst>
              <a:ext uri="{FF2B5EF4-FFF2-40B4-BE49-F238E27FC236}">
                <a16:creationId xmlns:a16="http://schemas.microsoft.com/office/drawing/2014/main" id="{D56E5886-67DA-2BA6-8D3A-1465C0C6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697" y="4001294"/>
            <a:ext cx="2073197" cy="20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77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7373C-8FBC-4163-7848-28EDAD19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80F2C-0895-97E1-FB6C-A1112D47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lernt eine KI? </a:t>
            </a:r>
          </a:p>
          <a:p>
            <a:r>
              <a:rPr lang="de-DE" dirty="0"/>
              <a:t>Wo steckt KI überall drin? </a:t>
            </a:r>
          </a:p>
          <a:p>
            <a:pPr lvl="1"/>
            <a:r>
              <a:rPr lang="de-DE" dirty="0"/>
              <a:t>Chatbots und Sprachassistenten (z.B. Alexa, Siri, ...)  </a:t>
            </a:r>
          </a:p>
          <a:p>
            <a:pPr lvl="1"/>
            <a:r>
              <a:rPr lang="de-DE" dirty="0"/>
              <a:t>Bild-/Videoerkennung (z.B. Smartphone) </a:t>
            </a:r>
          </a:p>
          <a:p>
            <a:pPr lvl="1"/>
            <a:r>
              <a:rPr lang="de-DE" dirty="0"/>
              <a:t>Textverarbeitung (z.B. Übersetzungsprogramme – </a:t>
            </a:r>
            <a:r>
              <a:rPr lang="de-DE" dirty="0" err="1"/>
              <a:t>deepl</a:t>
            </a:r>
            <a:r>
              <a:rPr lang="de-DE" dirty="0"/>
              <a:t>, Google </a:t>
            </a:r>
            <a:r>
              <a:rPr lang="de-DE" dirty="0" err="1"/>
              <a:t>Translate</a:t>
            </a:r>
            <a:r>
              <a:rPr lang="de-DE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87069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raubenschlüssel, Werkzeug enthält.&#10;&#10;Automatisch generierte Beschreibung">
            <a:extLst>
              <a:ext uri="{FF2B5EF4-FFF2-40B4-BE49-F238E27FC236}">
                <a16:creationId xmlns:a16="http://schemas.microsoft.com/office/drawing/2014/main" id="{53F1B3EC-2D97-0499-0F64-6FCF4BF3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74954">
            <a:off x="7269245" y="3644156"/>
            <a:ext cx="5249155" cy="356633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6976D0-F7AC-C6A6-3482-931000E2E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44659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4"/>
                </a:solidFill>
              </a:rPr>
              <a:t>Immobilien: </a:t>
            </a:r>
          </a:p>
          <a:p>
            <a:pPr marL="0" indent="0">
              <a:buNone/>
            </a:pPr>
            <a:r>
              <a:rPr lang="de-DE" dirty="0"/>
              <a:t>Chatbot im Mieter*innen-Portal 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>
                <a:sym typeface="Wingdings" pitchFamily="2" charset="2"/>
              </a:rPr>
              <a:t> Bearbeitet Anfragen für Reparaturen, Meldungen für Schäden am Mietobjekt und weitere Fragen und Anliegen von Mieter*innen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4C0C51-A608-F1C4-0CE0-FE10E88F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KI-Chatbots im KV-Bereich</a:t>
            </a:r>
          </a:p>
        </p:txBody>
      </p:sp>
    </p:spTree>
    <p:extLst>
      <p:ext uri="{BB962C8B-B14F-4D97-AF65-F5344CB8AC3E}">
        <p14:creationId xmlns:p14="http://schemas.microsoft.com/office/powerpoint/2010/main" val="3016433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A9EA8-1CED-0560-0016-CA675514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vs. AI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CE77EA-7270-582B-F007-4AF65705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effectLst/>
                <a:hlinkClick r:id="rId3"/>
              </a:rPr>
              <a:t>https://www.youtube.com/watch?v=WnzlbyTZsQY</a:t>
            </a:r>
            <a:r>
              <a:rPr lang="de-CH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85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C0C51-A608-F1C4-0CE0-FE10E88F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KI-Chatbots im KV-Bereich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6976D0-F7AC-C6A6-3482-931000E2E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8309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4"/>
                </a:solidFill>
              </a:rPr>
              <a:t>Bank: </a:t>
            </a:r>
          </a:p>
          <a:p>
            <a:pPr marL="0" indent="0">
              <a:buNone/>
            </a:pPr>
            <a:r>
              <a:rPr lang="de-DE" dirty="0"/>
              <a:t>Chatbot als Berater.  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>
                <a:sym typeface="Wingdings" pitchFamily="2" charset="2"/>
              </a:rPr>
              <a:t> Bespricht mit den Kund*innen passende Bankpakete, kann Produkte empfehlen und beantwortet Fragen dazu.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</a:t>
            </a:r>
            <a:endParaRPr lang="de-DE" dirty="0"/>
          </a:p>
        </p:txBody>
      </p:sp>
      <p:pic>
        <p:nvPicPr>
          <p:cNvPr id="5" name="Grafik 4" descr="Ein Bild, das drinnen, Pink, dunkel enthält.&#10;&#10;Automatisch generierte Beschreibung">
            <a:extLst>
              <a:ext uri="{FF2B5EF4-FFF2-40B4-BE49-F238E27FC236}">
                <a16:creationId xmlns:a16="http://schemas.microsoft.com/office/drawing/2014/main" id="{80F72E1F-DDA5-590B-A473-7857FBD68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0" b="93750" l="10000" r="90000"/>
                    </a14:imgEffect>
                  </a14:imgLayer>
                </a14:imgProps>
              </a:ext>
            </a:extLst>
          </a:blip>
          <a:srcRect t="37500"/>
          <a:stretch/>
        </p:blipFill>
        <p:spPr>
          <a:xfrm>
            <a:off x="8379482" y="3365082"/>
            <a:ext cx="4089608" cy="384592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3725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C0C51-A608-F1C4-0CE0-FE10E88F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KI-Chatbots im KV-Bereich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6976D0-F7AC-C6A6-3482-931000E2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4"/>
                </a:solidFill>
              </a:rPr>
              <a:t>Versicherung: </a:t>
            </a:r>
          </a:p>
          <a:p>
            <a:pPr marL="0" indent="0">
              <a:buNone/>
            </a:pPr>
            <a:r>
              <a:rPr lang="de-DE" dirty="0"/>
              <a:t>Chatbot als Berater oder erste Anlaufstelle.  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>
                <a:sym typeface="Wingdings" pitchFamily="2" charset="2"/>
              </a:rPr>
              <a:t> Kann die Kund*innen beraten oder z.B. Schadensfälle analysieren und kategorisieren.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</a:t>
            </a:r>
            <a:endParaRPr lang="de-DE" dirty="0"/>
          </a:p>
        </p:txBody>
      </p:sp>
      <p:pic>
        <p:nvPicPr>
          <p:cNvPr id="7" name="Grafik 6" descr="Absturz mit einfarbiger Füllung">
            <a:extLst>
              <a:ext uri="{FF2B5EF4-FFF2-40B4-BE49-F238E27FC236}">
                <a16:creationId xmlns:a16="http://schemas.microsoft.com/office/drawing/2014/main" id="{53AA288C-01E2-9B54-9321-47D218989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0" y="3900982"/>
            <a:ext cx="2410918" cy="24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8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C0C51-A608-F1C4-0CE0-FE10E88F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KI-Chatbots im KV-Bereich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6976D0-F7AC-C6A6-3482-931000E2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4"/>
                </a:solidFill>
              </a:rPr>
              <a:t>Gemeinde: </a:t>
            </a:r>
          </a:p>
          <a:p>
            <a:pPr marL="0" indent="0">
              <a:buNone/>
            </a:pPr>
            <a:r>
              <a:rPr lang="de-DE" dirty="0"/>
              <a:t>Chatbot für alle Fälle. 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>
                <a:sym typeface="Wingdings" pitchFamily="2" charset="2"/>
              </a:rPr>
              <a:t> Kann Fragen zu Anlässen, Mobilität, Umzug, Entsorgung etc. beantworten. 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 </a:t>
            </a:r>
            <a:endParaRPr lang="de-DE" dirty="0"/>
          </a:p>
        </p:txBody>
      </p:sp>
      <p:pic>
        <p:nvPicPr>
          <p:cNvPr id="5" name="Grafik 4" descr="Ein Bild, das drinnen, dunkel enthält.&#10;&#10;Automatisch generierte Beschreibung">
            <a:extLst>
              <a:ext uri="{FF2B5EF4-FFF2-40B4-BE49-F238E27FC236}">
                <a16:creationId xmlns:a16="http://schemas.microsoft.com/office/drawing/2014/main" id="{67DF9BB8-B148-D789-BBAD-1758373820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796" t="23381" r="29610" b="21046"/>
          <a:stretch/>
        </p:blipFill>
        <p:spPr>
          <a:xfrm>
            <a:off x="9417795" y="4371954"/>
            <a:ext cx="1936005" cy="1939946"/>
          </a:xfrm>
          <a:prstGeom prst="roundRect">
            <a:avLst/>
          </a:prstGeom>
          <a:ln w="28575"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324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6701-E5F0-3504-49B2-36898D3E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Chatbots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D968AE-85E3-9932-2E8F-3D075D76E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25625"/>
            <a:ext cx="9525000" cy="1325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Skriptbasierte Chatbots</a:t>
            </a:r>
          </a:p>
          <a:p>
            <a:r>
              <a:rPr lang="de-DE" dirty="0"/>
              <a:t>Liste mit Fragen und den dazu passenden Antworten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6CCD792-3078-6730-E808-A3EFCF5AC3E6}"/>
              </a:ext>
            </a:extLst>
          </p:cNvPr>
          <p:cNvSpPr txBox="1">
            <a:spLocks/>
          </p:cNvSpPr>
          <p:nvPr/>
        </p:nvSpPr>
        <p:spPr>
          <a:xfrm>
            <a:off x="1842655" y="3906003"/>
            <a:ext cx="95250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Regelbasierte Chatbots</a:t>
            </a:r>
          </a:p>
          <a:p>
            <a:r>
              <a:rPr lang="de-DE" dirty="0"/>
              <a:t>Entscheidungsbäume / Flussdiagramm mit möglichen Antworten und Folgefragen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812BC604-8DB0-F2F6-3352-31F329C89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7" name="Grafik 6" descr="Dokument mit einfarbiger Füllung">
            <a:extLst>
              <a:ext uri="{FF2B5EF4-FFF2-40B4-BE49-F238E27FC236}">
                <a16:creationId xmlns:a16="http://schemas.microsoft.com/office/drawing/2014/main" id="{042AA626-73DD-9A8F-BB66-57CEB95DF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764258"/>
            <a:ext cx="914400" cy="914400"/>
          </a:xfrm>
          <a:prstGeom prst="rect">
            <a:avLst/>
          </a:prstGeom>
        </p:spPr>
      </p:pic>
      <p:pic>
        <p:nvPicPr>
          <p:cNvPr id="13" name="Grafik 12" descr="Entscheidungsdiagramm mit einfarbiger Füllung">
            <a:extLst>
              <a:ext uri="{FF2B5EF4-FFF2-40B4-BE49-F238E27FC236}">
                <a16:creationId xmlns:a16="http://schemas.microsoft.com/office/drawing/2014/main" id="{EA1F06A7-DD13-F1B3-9CA1-AD0106DC5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4345" y="39060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6701-E5F0-3504-49B2-36898D3E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Chatbots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D968AE-85E3-9932-2E8F-3D075D76E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25624"/>
            <a:ext cx="9525000" cy="3806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Intelligente Chatbots </a:t>
            </a:r>
          </a:p>
          <a:p>
            <a:r>
              <a:rPr lang="de-DE" dirty="0"/>
              <a:t>erkennen Wörter, Sätze und Zusammenhänge </a:t>
            </a:r>
          </a:p>
          <a:p>
            <a:r>
              <a:rPr lang="de-DE" dirty="0"/>
              <a:t>geben eine intelligente Antwort oder reagieren in Echtzeit auf den/die Benutzer/in</a:t>
            </a:r>
          </a:p>
          <a:p>
            <a:r>
              <a:rPr lang="de-DE" dirty="0"/>
              <a:t>basieren auf verschiedenen Technologien: Sprachverarbeitung, künstliche Intelligenz, maschinelles Lernen </a:t>
            </a:r>
          </a:p>
        </p:txBody>
      </p:sp>
      <p:pic>
        <p:nvPicPr>
          <p:cNvPr id="8" name="Grafik 7" descr="Gehirn mit einfarbiger Füllung">
            <a:extLst>
              <a:ext uri="{FF2B5EF4-FFF2-40B4-BE49-F238E27FC236}">
                <a16:creationId xmlns:a16="http://schemas.microsoft.com/office/drawing/2014/main" id="{FB8F6FE0-52A2-142A-8DEF-7A217D787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490" y="1628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257CEF4-9682-1D03-E561-9CBD7572BF74}"/>
              </a:ext>
            </a:extLst>
          </p:cNvPr>
          <p:cNvSpPr/>
          <p:nvPr/>
        </p:nvSpPr>
        <p:spPr>
          <a:xfrm>
            <a:off x="6785811" y="0"/>
            <a:ext cx="6443092" cy="6858000"/>
          </a:xfrm>
          <a:prstGeom prst="rect">
            <a:avLst/>
          </a:prstGeom>
          <a:gradFill flip="none" rotWithShape="1">
            <a:gsLst>
              <a:gs pos="100000">
                <a:srgbClr val="323641">
                  <a:lumMod val="0"/>
                </a:srgbClr>
              </a:gs>
              <a:gs pos="0">
                <a:srgbClr val="6E69AA"/>
              </a:gs>
              <a:gs pos="48000">
                <a:srgbClr val="7030A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943ECF-2959-FDD4-456E-BFDEAB59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7072897" cy="2824940"/>
          </a:xfrm>
        </p:spPr>
        <p:txBody>
          <a:bodyPr>
            <a:normAutofit/>
          </a:bodyPr>
          <a:lstStyle/>
          <a:p>
            <a:r>
              <a:rPr lang="de-DE" dirty="0"/>
              <a:t>Aber was ist überhaupt “intelligent“? </a:t>
            </a:r>
          </a:p>
        </p:txBody>
      </p:sp>
      <p:pic>
        <p:nvPicPr>
          <p:cNvPr id="9" name="Grafik 8" descr="Ein Bild, das Hohltiere, Hydrozoen, Quallen, Nachthimmel enthält.&#10;&#10;Automatisch generierte Beschreibung">
            <a:extLst>
              <a:ext uri="{FF2B5EF4-FFF2-40B4-BE49-F238E27FC236}">
                <a16:creationId xmlns:a16="http://schemas.microsoft.com/office/drawing/2014/main" id="{8EFA4B42-7170-FA6A-D38E-8F399D02A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092" y1="40585" x2="50171" y2="39524"/>
                        <a14:foregroundMark x1="50171" y1="39524" x2="56543" y2="42963"/>
                        <a14:foregroundMark x1="56543" y1="42963" x2="60400" y2="49839"/>
                        <a14:foregroundMark x1="60400" y1="49839" x2="60156" y2="51928"/>
                        <a14:foregroundMark x1="61719" y1="50707" x2="58789" y2="43766"/>
                        <a14:backgroundMark x1="27075" y1="52217" x2="47778" y2="73715"/>
                        <a14:backgroundMark x1="47778" y1="73715" x2="62573" y2="81555"/>
                        <a14:backgroundMark x1="62573" y1="81555" x2="66040" y2="90103"/>
                        <a14:backgroundMark x1="66040" y1="90103" x2="66040" y2="90778"/>
                        <a14:backgroundMark x1="22119" y1="52892" x2="22119" y2="52892"/>
                      </a14:backgroundRemoval>
                    </a14:imgEffect>
                  </a14:imgLayer>
                </a14:imgProps>
              </a:ext>
            </a:extLst>
          </a:blip>
          <a:srcRect l="34070" t="34257" r="32447" b="29959"/>
          <a:stretch/>
        </p:blipFill>
        <p:spPr>
          <a:xfrm>
            <a:off x="8789437" y="1933468"/>
            <a:ext cx="3959323" cy="3214793"/>
          </a:xfrm>
          <a:prstGeom prst="rect">
            <a:avLst/>
          </a:prstGeom>
          <a:ln>
            <a:noFill/>
          </a:ln>
          <a:effectLst>
            <a:glow rad="836242">
              <a:srgbClr val="7C7AC0">
                <a:alpha val="0"/>
              </a:srgb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02683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879</Words>
  <Application>Microsoft Macintosh PowerPoint</Application>
  <PresentationFormat>Breitbild</PresentationFormat>
  <Paragraphs>152</Paragraphs>
  <Slides>30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Office</vt:lpstr>
      <vt:lpstr>PowerPoint-Präsentation</vt:lpstr>
      <vt:lpstr>Wann haben Sie sich schon mal mit einem Chatbot unterhalten? </vt:lpstr>
      <vt:lpstr>Beispiele für KI-Chatbots im KV-Bereich</vt:lpstr>
      <vt:lpstr>Beispiele für KI-Chatbots im KV-Bereich</vt:lpstr>
      <vt:lpstr>Beispiele für KI-Chatbots im KV-Bereich</vt:lpstr>
      <vt:lpstr>Beispiele für KI-Chatbots im KV-Bereich</vt:lpstr>
      <vt:lpstr>Arten von Chatbots</vt:lpstr>
      <vt:lpstr>Arten von Chatbots</vt:lpstr>
      <vt:lpstr>Aber was ist überhaupt “intelligent“? </vt:lpstr>
      <vt:lpstr>Ist eine Maschine intelligent, wenn sie ...</vt:lpstr>
      <vt:lpstr>Ist eine Maschine intelligent, wenn sie ...</vt:lpstr>
      <vt:lpstr>Ist eine Maschine intelligent, wenn sie ...</vt:lpstr>
      <vt:lpstr>Ist eine Maschine intelligent, wenn sie ...</vt:lpstr>
      <vt:lpstr>Ist eine Maschine intelligent, wenn sie ...</vt:lpstr>
      <vt:lpstr>Fallbeispiel</vt:lpstr>
      <vt:lpstr>Smalltalk</vt:lpstr>
      <vt:lpstr>Film-Wissen</vt:lpstr>
      <vt:lpstr>Film-Wissen</vt:lpstr>
      <vt:lpstr>Empfehlungen</vt:lpstr>
      <vt:lpstr>Was braucht die KI dazu?</vt:lpstr>
      <vt:lpstr>Unsere (unterbewusste) Wissensdatenbank...</vt:lpstr>
      <vt:lpstr>... ist ein grosses Netz   voller Informationen</vt:lpstr>
      <vt:lpstr>Dieses Netz muss für die Maschine „übersetzt“ und lesbar gemacht werden  </vt:lpstr>
      <vt:lpstr>Was noch fehlt... </vt:lpstr>
      <vt:lpstr>Fazit... </vt:lpstr>
      <vt:lpstr>Vorteile von KI-Chatbots </vt:lpstr>
      <vt:lpstr>Herausforderungen</vt:lpstr>
      <vt:lpstr>Denkanstoss...</vt:lpstr>
      <vt:lpstr>Ausblick...</vt:lpstr>
      <vt:lpstr>AI vs.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Karin Thommen (BFSU)</dc:creator>
  <cp:lastModifiedBy>Karin Thommen (BFSU)</cp:lastModifiedBy>
  <cp:revision>1</cp:revision>
  <cp:lastPrinted>2022-11-14T00:28:55Z</cp:lastPrinted>
  <dcterms:created xsi:type="dcterms:W3CDTF">2022-11-12T11:13:09Z</dcterms:created>
  <dcterms:modified xsi:type="dcterms:W3CDTF">2022-11-14T11:55:39Z</dcterms:modified>
</cp:coreProperties>
</file>